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9" r:id="rId3"/>
    <p:sldId id="269" r:id="rId4"/>
    <p:sldId id="261" r:id="rId5"/>
    <p:sldId id="262" r:id="rId6"/>
    <p:sldId id="270" r:id="rId7"/>
    <p:sldId id="265" r:id="rId8"/>
    <p:sldId id="268" r:id="rId9"/>
    <p:sldId id="267" r:id="rId10"/>
    <p:sldId id="264" r:id="rId11"/>
    <p:sldId id="26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44" autoAdjust="0"/>
    <p:restoredTop sz="94660"/>
  </p:normalViewPr>
  <p:slideViewPr>
    <p:cSldViewPr snapToGrid="0">
      <p:cViewPr varScale="1">
        <p:scale>
          <a:sx n="75" d="100"/>
          <a:sy n="75" d="100"/>
        </p:scale>
        <p:origin x="534"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jp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B849886-EF79-45EB-8ACE-B7B837589552}" type="datetimeFigureOut">
              <a:rPr lang="en-US" smtClean="0"/>
              <a:t>7/16/2019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D162E5-808F-4434-81D0-6AA6317B0D26}" type="slidenum">
              <a:rPr lang="en-US" smtClean="0"/>
              <a:t>‹#›</a:t>
            </a:fld>
            <a:endParaRPr lang="en-US"/>
          </a:p>
        </p:txBody>
      </p:sp>
    </p:spTree>
    <p:extLst>
      <p:ext uri="{BB962C8B-B14F-4D97-AF65-F5344CB8AC3E}">
        <p14:creationId xmlns:p14="http://schemas.microsoft.com/office/powerpoint/2010/main" val="4420297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849886-EF79-45EB-8ACE-B7B837589552}" type="datetimeFigureOut">
              <a:rPr lang="en-US" smtClean="0"/>
              <a:t>7/16/2019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D162E5-808F-4434-81D0-6AA6317B0D26}" type="slidenum">
              <a:rPr lang="en-US" smtClean="0"/>
              <a:t>‹#›</a:t>
            </a:fld>
            <a:endParaRPr lang="en-US"/>
          </a:p>
        </p:txBody>
      </p:sp>
    </p:spTree>
    <p:extLst>
      <p:ext uri="{BB962C8B-B14F-4D97-AF65-F5344CB8AC3E}">
        <p14:creationId xmlns:p14="http://schemas.microsoft.com/office/powerpoint/2010/main" val="1994474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849886-EF79-45EB-8ACE-B7B837589552}" type="datetimeFigureOut">
              <a:rPr lang="en-US" smtClean="0"/>
              <a:t>7/16/2019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D162E5-808F-4434-81D0-6AA6317B0D26}" type="slidenum">
              <a:rPr lang="en-US" smtClean="0"/>
              <a:t>‹#›</a:t>
            </a:fld>
            <a:endParaRPr lang="en-US"/>
          </a:p>
        </p:txBody>
      </p:sp>
    </p:spTree>
    <p:extLst>
      <p:ext uri="{BB962C8B-B14F-4D97-AF65-F5344CB8AC3E}">
        <p14:creationId xmlns:p14="http://schemas.microsoft.com/office/powerpoint/2010/main" val="3720944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B849886-EF79-45EB-8ACE-B7B837589552}" type="datetimeFigureOut">
              <a:rPr lang="en-US" smtClean="0"/>
              <a:t>7/16/2019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D162E5-808F-4434-81D0-6AA6317B0D26}" type="slidenum">
              <a:rPr lang="en-US" smtClean="0"/>
              <a:t>‹#›</a:t>
            </a:fld>
            <a:endParaRPr lang="en-US"/>
          </a:p>
        </p:txBody>
      </p:sp>
    </p:spTree>
    <p:extLst>
      <p:ext uri="{BB962C8B-B14F-4D97-AF65-F5344CB8AC3E}">
        <p14:creationId xmlns:p14="http://schemas.microsoft.com/office/powerpoint/2010/main" val="25966868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B849886-EF79-45EB-8ACE-B7B837589552}" type="datetimeFigureOut">
              <a:rPr lang="en-US" smtClean="0"/>
              <a:t>7/16/2019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D162E5-808F-4434-81D0-6AA6317B0D26}" type="slidenum">
              <a:rPr lang="en-US" smtClean="0"/>
              <a:t>‹#›</a:t>
            </a:fld>
            <a:endParaRPr lang="en-US"/>
          </a:p>
        </p:txBody>
      </p:sp>
    </p:spTree>
    <p:extLst>
      <p:ext uri="{BB962C8B-B14F-4D97-AF65-F5344CB8AC3E}">
        <p14:creationId xmlns:p14="http://schemas.microsoft.com/office/powerpoint/2010/main" val="17364710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B849886-EF79-45EB-8ACE-B7B837589552}" type="datetimeFigureOut">
              <a:rPr lang="en-US" smtClean="0"/>
              <a:t>7/16/2019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D162E5-808F-4434-81D0-6AA6317B0D26}" type="slidenum">
              <a:rPr lang="en-US" smtClean="0"/>
              <a:t>‹#›</a:t>
            </a:fld>
            <a:endParaRPr lang="en-US"/>
          </a:p>
        </p:txBody>
      </p:sp>
    </p:spTree>
    <p:extLst>
      <p:ext uri="{BB962C8B-B14F-4D97-AF65-F5344CB8AC3E}">
        <p14:creationId xmlns:p14="http://schemas.microsoft.com/office/powerpoint/2010/main" val="36016956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B849886-EF79-45EB-8ACE-B7B837589552}" type="datetimeFigureOut">
              <a:rPr lang="en-US" smtClean="0"/>
              <a:t>7/16/2019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D162E5-808F-4434-81D0-6AA6317B0D26}" type="slidenum">
              <a:rPr lang="en-US" smtClean="0"/>
              <a:t>‹#›</a:t>
            </a:fld>
            <a:endParaRPr lang="en-US"/>
          </a:p>
        </p:txBody>
      </p:sp>
    </p:spTree>
    <p:extLst>
      <p:ext uri="{BB962C8B-B14F-4D97-AF65-F5344CB8AC3E}">
        <p14:creationId xmlns:p14="http://schemas.microsoft.com/office/powerpoint/2010/main" val="1871280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B849886-EF79-45EB-8ACE-B7B837589552}" type="datetimeFigureOut">
              <a:rPr lang="en-US" smtClean="0"/>
              <a:t>7/16/2019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D162E5-808F-4434-81D0-6AA6317B0D26}" type="slidenum">
              <a:rPr lang="en-US" smtClean="0"/>
              <a:t>‹#›</a:t>
            </a:fld>
            <a:endParaRPr lang="en-US"/>
          </a:p>
        </p:txBody>
      </p:sp>
    </p:spTree>
    <p:extLst>
      <p:ext uri="{BB962C8B-B14F-4D97-AF65-F5344CB8AC3E}">
        <p14:creationId xmlns:p14="http://schemas.microsoft.com/office/powerpoint/2010/main" val="15235013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849886-EF79-45EB-8ACE-B7B837589552}" type="datetimeFigureOut">
              <a:rPr lang="en-US" smtClean="0"/>
              <a:t>7/16/2019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D162E5-808F-4434-81D0-6AA6317B0D26}" type="slidenum">
              <a:rPr lang="en-US" smtClean="0"/>
              <a:t>‹#›</a:t>
            </a:fld>
            <a:endParaRPr lang="en-US"/>
          </a:p>
        </p:txBody>
      </p:sp>
    </p:spTree>
    <p:extLst>
      <p:ext uri="{BB962C8B-B14F-4D97-AF65-F5344CB8AC3E}">
        <p14:creationId xmlns:p14="http://schemas.microsoft.com/office/powerpoint/2010/main" val="3763073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6B849886-EF79-45EB-8ACE-B7B837589552}" type="datetimeFigureOut">
              <a:rPr lang="en-US" smtClean="0"/>
              <a:t>7/16/2019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D162E5-808F-4434-81D0-6AA6317B0D26}" type="slidenum">
              <a:rPr lang="en-US" smtClean="0"/>
              <a:t>‹#›</a:t>
            </a:fld>
            <a:endParaRPr lang="en-US"/>
          </a:p>
        </p:txBody>
      </p:sp>
    </p:spTree>
    <p:extLst>
      <p:ext uri="{BB962C8B-B14F-4D97-AF65-F5344CB8AC3E}">
        <p14:creationId xmlns:p14="http://schemas.microsoft.com/office/powerpoint/2010/main" val="14930969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6B849886-EF79-45EB-8ACE-B7B837589552}" type="datetimeFigureOut">
              <a:rPr lang="en-US" smtClean="0"/>
              <a:t>7/16/2019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D162E5-808F-4434-81D0-6AA6317B0D26}" type="slidenum">
              <a:rPr lang="en-US" smtClean="0"/>
              <a:t>‹#›</a:t>
            </a:fld>
            <a:endParaRPr lang="en-US"/>
          </a:p>
        </p:txBody>
      </p:sp>
    </p:spTree>
    <p:extLst>
      <p:ext uri="{BB962C8B-B14F-4D97-AF65-F5344CB8AC3E}">
        <p14:creationId xmlns:p14="http://schemas.microsoft.com/office/powerpoint/2010/main" val="8183898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lumMod val="5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849886-EF79-45EB-8ACE-B7B837589552}" type="datetimeFigureOut">
              <a:rPr lang="en-US" smtClean="0"/>
              <a:t>7/16/2019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D162E5-808F-4434-81D0-6AA6317B0D26}" type="slidenum">
              <a:rPr lang="en-US" smtClean="0"/>
              <a:t>‹#›</a:t>
            </a:fld>
            <a:endParaRPr lang="en-US"/>
          </a:p>
        </p:txBody>
      </p:sp>
    </p:spTree>
    <p:extLst>
      <p:ext uri="{BB962C8B-B14F-4D97-AF65-F5344CB8AC3E}">
        <p14:creationId xmlns:p14="http://schemas.microsoft.com/office/powerpoint/2010/main" val="28064296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371600" y="558800"/>
            <a:ext cx="9283700" cy="2308324"/>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nSpc>
                <a:spcPct val="150000"/>
              </a:lnSpc>
            </a:pPr>
            <a:r>
              <a:rPr lang="en-US" sz="4800" b="1" spc="50" dirty="0" smtClean="0">
                <a:ln w="0"/>
                <a:solidFill>
                  <a:schemeClr val="bg2"/>
                </a:solidFill>
                <a:effectLst>
                  <a:innerShdw blurRad="63500" dist="50800" dir="13500000">
                    <a:srgbClr val="000000">
                      <a:alpha val="50000"/>
                    </a:srgbClr>
                  </a:innerShdw>
                </a:effectLst>
                <a:latin typeface="Times New Roman" panose="02020603050405020304" pitchFamily="18" charset="0"/>
                <a:cs typeface="Times New Roman" panose="02020603050405020304" pitchFamily="18" charset="0"/>
              </a:rPr>
              <a:t>TOPIC ON:</a:t>
            </a:r>
          </a:p>
          <a:p>
            <a:pPr algn="ctr">
              <a:lnSpc>
                <a:spcPct val="150000"/>
              </a:lnSpc>
            </a:pPr>
            <a:r>
              <a:rPr lang="en-US" sz="4800" b="1" spc="50" dirty="0" smtClean="0">
                <a:ln w="0"/>
                <a:solidFill>
                  <a:schemeClr val="bg2"/>
                </a:solidFill>
                <a:effectLst>
                  <a:innerShdw blurRad="63500" dist="50800" dir="13500000">
                    <a:srgbClr val="000000">
                      <a:alpha val="50000"/>
                    </a:srgbClr>
                  </a:innerShdw>
                </a:effectLst>
                <a:latin typeface="Times New Roman" panose="02020603050405020304" pitchFamily="18" charset="0"/>
                <a:cs typeface="Times New Roman" panose="02020603050405020304" pitchFamily="18" charset="0"/>
              </a:rPr>
              <a:t>FINGER-VEIN RECOGNITION </a:t>
            </a:r>
            <a:endParaRPr lang="en-US" sz="4800" b="1" spc="50" dirty="0">
              <a:ln w="0"/>
              <a:solidFill>
                <a:schemeClr val="bg2"/>
              </a:solidFill>
              <a:effectLst>
                <a:innerShdw blurRad="63500" dist="50800" dir="13500000">
                  <a:srgbClr val="000000">
                    <a:alpha val="50000"/>
                  </a:srgbClr>
                </a:innerShdw>
              </a:effectLst>
              <a:latin typeface="Times New Roman" panose="02020603050405020304" pitchFamily="18" charset="0"/>
              <a:cs typeface="Times New Roman" panose="02020603050405020304" pitchFamily="18" charset="0"/>
            </a:endParaRPr>
          </a:p>
        </p:txBody>
      </p:sp>
      <p:sp>
        <p:nvSpPr>
          <p:cNvPr id="4" name="TextBox 3"/>
          <p:cNvSpPr txBox="1"/>
          <p:nvPr/>
        </p:nvSpPr>
        <p:spPr>
          <a:xfrm>
            <a:off x="5448300" y="4102100"/>
            <a:ext cx="6235700" cy="2610843"/>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lnSpc>
                <a:spcPct val="150000"/>
              </a:lnSpc>
            </a:pPr>
            <a:r>
              <a:rPr lang="en-US" sz="2800" b="1" spc="50" dirty="0" smtClean="0">
                <a:ln w="0"/>
                <a:solidFill>
                  <a:schemeClr val="bg2"/>
                </a:solidFill>
                <a:effectLst>
                  <a:innerShdw blurRad="63500" dist="50800" dir="13500000">
                    <a:srgbClr val="000000">
                      <a:alpha val="50000"/>
                    </a:srgbClr>
                  </a:innerShdw>
                </a:effectLst>
                <a:latin typeface="Times New Roman" panose="02020603050405020304" pitchFamily="18" charset="0"/>
                <a:cs typeface="Times New Roman" panose="02020603050405020304" pitchFamily="18" charset="0"/>
              </a:rPr>
              <a:t>PRESENTED</a:t>
            </a:r>
          </a:p>
          <a:p>
            <a:pPr algn="ctr">
              <a:lnSpc>
                <a:spcPct val="150000"/>
              </a:lnSpc>
            </a:pPr>
            <a:r>
              <a:rPr lang="en-US" sz="2800" b="1" spc="50" dirty="0" smtClean="0">
                <a:ln w="0"/>
                <a:solidFill>
                  <a:schemeClr val="bg2"/>
                </a:solidFill>
                <a:effectLst>
                  <a:innerShdw blurRad="63500" dist="50800" dir="13500000">
                    <a:srgbClr val="000000">
                      <a:alpha val="50000"/>
                    </a:srgbClr>
                  </a:innerShdw>
                </a:effectLst>
                <a:latin typeface="Times New Roman" panose="02020603050405020304" pitchFamily="18" charset="0"/>
                <a:cs typeface="Times New Roman" panose="02020603050405020304" pitchFamily="18" charset="0"/>
              </a:rPr>
              <a:t>BY</a:t>
            </a:r>
          </a:p>
          <a:p>
            <a:pPr algn="ctr">
              <a:lnSpc>
                <a:spcPct val="150000"/>
              </a:lnSpc>
            </a:pPr>
            <a:r>
              <a:rPr lang="en-US" sz="2800" b="1" spc="50" dirty="0" smtClean="0">
                <a:ln w="0"/>
                <a:solidFill>
                  <a:schemeClr val="bg2"/>
                </a:solidFill>
                <a:effectLst>
                  <a:innerShdw blurRad="63500" dist="50800" dir="13500000">
                    <a:srgbClr val="000000">
                      <a:alpha val="50000"/>
                    </a:srgbClr>
                  </a:innerShdw>
                </a:effectLst>
                <a:latin typeface="Times New Roman" panose="02020603050405020304" pitchFamily="18" charset="0"/>
                <a:cs typeface="Times New Roman" panose="02020603050405020304" pitchFamily="18" charset="0"/>
              </a:rPr>
              <a:t>OKPARA KENNETH CHINONSO</a:t>
            </a:r>
          </a:p>
          <a:p>
            <a:pPr algn="ctr">
              <a:lnSpc>
                <a:spcPct val="150000"/>
              </a:lnSpc>
            </a:pPr>
            <a:r>
              <a:rPr lang="en-US" sz="2800" b="1" spc="50" dirty="0" smtClean="0">
                <a:ln w="0"/>
                <a:solidFill>
                  <a:schemeClr val="bg2"/>
                </a:solidFill>
                <a:effectLst>
                  <a:innerShdw blurRad="63500" dist="50800" dir="13500000">
                    <a:srgbClr val="000000">
                      <a:alpha val="50000"/>
                    </a:srgbClr>
                  </a:innerShdw>
                </a:effectLst>
                <a:latin typeface="Times New Roman" panose="02020603050405020304" pitchFamily="18" charset="0"/>
                <a:cs typeface="Times New Roman" panose="02020603050405020304" pitchFamily="18" charset="0"/>
              </a:rPr>
              <a:t>2017/HND/CST/76849</a:t>
            </a:r>
            <a:endParaRPr lang="en-US" sz="2800" b="1" spc="50" dirty="0">
              <a:ln w="0"/>
              <a:solidFill>
                <a:schemeClr val="bg2"/>
              </a:solidFill>
              <a:effectLst>
                <a:innerShdw blurRad="63500" dist="50800" dir="13500000">
                  <a:srgbClr val="000000">
                    <a:alpha val="50000"/>
                  </a:srgbClr>
                </a:inn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82777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32000" y="546100"/>
            <a:ext cx="8242300" cy="830997"/>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en-US" sz="4800" dirty="0" smtClean="0">
                <a:latin typeface="Times New Roman" panose="02020603050405020304" pitchFamily="18" charset="0"/>
                <a:cs typeface="Times New Roman" panose="02020603050405020304" pitchFamily="18" charset="0"/>
              </a:rPr>
              <a:t>CONCLUSION</a:t>
            </a:r>
            <a:endParaRPr lang="en-US" sz="4800" dirty="0">
              <a:latin typeface="Times New Roman" panose="02020603050405020304" pitchFamily="18" charset="0"/>
              <a:cs typeface="Times New Roman" panose="02020603050405020304" pitchFamily="18" charset="0"/>
            </a:endParaRPr>
          </a:p>
        </p:txBody>
      </p:sp>
      <p:sp>
        <p:nvSpPr>
          <p:cNvPr id="3" name="TextBox 2"/>
          <p:cNvSpPr txBox="1"/>
          <p:nvPr/>
        </p:nvSpPr>
        <p:spPr>
          <a:xfrm>
            <a:off x="749300" y="2311400"/>
            <a:ext cx="10883900" cy="3693319"/>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just"/>
            <a:r>
              <a:rPr lang="en-US" sz="3600" dirty="0">
                <a:latin typeface="Times New Roman" panose="02020603050405020304" pitchFamily="18" charset="0"/>
                <a:cs typeface="Times New Roman" panose="02020603050405020304" pitchFamily="18" charset="0"/>
              </a:rPr>
              <a:t>Finger-vein based identification technology has high security and reliability compared to the traditional authentication mode. It also can be applied in public or private </a:t>
            </a:r>
            <a:r>
              <a:rPr lang="en-US" sz="3600" dirty="0" err="1">
                <a:latin typeface="Times New Roman" panose="02020603050405020304" pitchFamily="18" charset="0"/>
                <a:cs typeface="Times New Roman" panose="02020603050405020304" pitchFamily="18" charset="0"/>
              </a:rPr>
              <a:t>equipments</a:t>
            </a:r>
            <a:r>
              <a:rPr lang="en-US" sz="3600" dirty="0">
                <a:latin typeface="Times New Roman" panose="02020603050405020304" pitchFamily="18" charset="0"/>
                <a:cs typeface="Times New Roman" panose="02020603050405020304" pitchFamily="18" charset="0"/>
              </a:rPr>
              <a:t>, such as entrance control systems, home or office door entry control systems, and ATM (Automated Teller Machine) systems.</a:t>
            </a:r>
          </a:p>
          <a:p>
            <a:endParaRPr lang="en-US" dirty="0"/>
          </a:p>
        </p:txBody>
      </p:sp>
    </p:spTree>
    <p:extLst>
      <p:ext uri="{BB962C8B-B14F-4D97-AF65-F5344CB8AC3E}">
        <p14:creationId xmlns:p14="http://schemas.microsoft.com/office/powerpoint/2010/main" val="13933110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464276" y="154345"/>
            <a:ext cx="5410200" cy="400110"/>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en-US" sz="2000" dirty="0" smtClean="0"/>
              <a:t>VIDEO: HOW FINGER VEIN WORKS </a:t>
            </a:r>
            <a:endParaRPr lang="en-US" sz="2000" dirty="0"/>
          </a:p>
        </p:txBody>
      </p:sp>
      <p:pic>
        <p:nvPicPr>
          <p:cNvPr id="4" name="Fingopay - How Vein Recognition Work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62000" y="656055"/>
            <a:ext cx="10814753" cy="6083299"/>
          </a:xfrm>
          <a:prstGeom prst="rect">
            <a:avLst/>
          </a:prstGeom>
        </p:spPr>
      </p:pic>
    </p:spTree>
    <p:extLst>
      <p:ext uri="{BB962C8B-B14F-4D97-AF65-F5344CB8AC3E}">
        <p14:creationId xmlns:p14="http://schemas.microsoft.com/office/powerpoint/2010/main" val="67603924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36364">
                <p:cTn id="7"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60600" y="609600"/>
            <a:ext cx="7645400" cy="769441"/>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en-US" sz="4400" dirty="0" smtClean="0">
                <a:latin typeface="Times New Roman" panose="02020603050405020304" pitchFamily="18" charset="0"/>
                <a:cs typeface="Times New Roman" panose="02020603050405020304" pitchFamily="18" charset="0"/>
              </a:rPr>
              <a:t>INTRODUCTION</a:t>
            </a:r>
            <a:endParaRPr lang="en-US" sz="4400" dirty="0">
              <a:latin typeface="Times New Roman" panose="02020603050405020304" pitchFamily="18" charset="0"/>
              <a:cs typeface="Times New Roman" panose="02020603050405020304" pitchFamily="18" charset="0"/>
            </a:endParaRPr>
          </a:p>
        </p:txBody>
      </p:sp>
      <p:sp>
        <p:nvSpPr>
          <p:cNvPr id="3" name="TextBox 2"/>
          <p:cNvSpPr txBox="1"/>
          <p:nvPr/>
        </p:nvSpPr>
        <p:spPr>
          <a:xfrm>
            <a:off x="1003300" y="1587500"/>
            <a:ext cx="10337800" cy="4593565"/>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marL="457200" indent="-457200" algn="just">
              <a:buFont typeface="Wingdings" panose="05000000000000000000" pitchFamily="2" charset="2"/>
              <a:buChar char="§"/>
            </a:pPr>
            <a:r>
              <a:rPr lang="en-US" sz="2800" dirty="0" smtClean="0"/>
              <a:t>Biometrics is the measurement and recording of the physical characteristics of an individual for use in subsequent personal identification.</a:t>
            </a:r>
          </a:p>
          <a:p>
            <a:pPr algn="just"/>
            <a:endParaRPr lang="en-US" sz="2400" dirty="0" smtClean="0"/>
          </a:p>
          <a:p>
            <a:pPr algn="just"/>
            <a:endParaRPr lang="en-US" sz="600" dirty="0" smtClean="0"/>
          </a:p>
          <a:p>
            <a:pPr marL="457200" indent="-457200" algn="just">
              <a:buFont typeface="Wingdings" panose="05000000000000000000" pitchFamily="2" charset="2"/>
              <a:buChar char="§"/>
            </a:pPr>
            <a:r>
              <a:rPr lang="en-US" sz="2800" b="1" dirty="0" smtClean="0"/>
              <a:t>Finger </a:t>
            </a:r>
            <a:r>
              <a:rPr lang="en-US" sz="2800" b="1" dirty="0"/>
              <a:t>vein recognition</a:t>
            </a:r>
            <a:r>
              <a:rPr lang="en-US" sz="2800" dirty="0"/>
              <a:t> is a method of biometric authentication that uses pattern-recognition techniques based on images of human </a:t>
            </a:r>
            <a:r>
              <a:rPr lang="en-US" sz="2800" dirty="0" smtClean="0"/>
              <a:t>finger vein patterns </a:t>
            </a:r>
            <a:r>
              <a:rPr lang="en-US" sz="2800" dirty="0"/>
              <a:t>beneath the skin's surface. </a:t>
            </a:r>
            <a:endParaRPr lang="en-US" sz="2800" dirty="0" smtClean="0"/>
          </a:p>
          <a:p>
            <a:pPr algn="just"/>
            <a:endParaRPr lang="en-US" sz="2400" dirty="0" smtClean="0"/>
          </a:p>
          <a:p>
            <a:pPr algn="just"/>
            <a:endParaRPr lang="en-US" sz="1050" dirty="0" smtClean="0"/>
          </a:p>
          <a:p>
            <a:pPr marL="457200" indent="-457200" algn="just">
              <a:buFont typeface="Wingdings" panose="05000000000000000000" pitchFamily="2" charset="2"/>
              <a:buChar char="§"/>
            </a:pPr>
            <a:r>
              <a:rPr lang="en-US" sz="2800" dirty="0"/>
              <a:t>Finger vein recognition is one of many forms of </a:t>
            </a:r>
            <a:r>
              <a:rPr lang="en-US" sz="2800" dirty="0" smtClean="0"/>
              <a:t>biometrics used </a:t>
            </a:r>
            <a:r>
              <a:rPr lang="en-US" sz="2800" dirty="0"/>
              <a:t>to identify individuals and verify their identity. </a:t>
            </a:r>
            <a:endParaRPr lang="en-US" sz="2800" dirty="0" smtClean="0"/>
          </a:p>
        </p:txBody>
      </p:sp>
    </p:spTree>
    <p:extLst>
      <p:ext uri="{BB962C8B-B14F-4D97-AF65-F5344CB8AC3E}">
        <p14:creationId xmlns:p14="http://schemas.microsoft.com/office/powerpoint/2010/main" val="37062735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260600" y="609600"/>
            <a:ext cx="7645400" cy="769441"/>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en-US" sz="4400" dirty="0" smtClean="0">
                <a:latin typeface="Times New Roman" panose="02020603050405020304" pitchFamily="18" charset="0"/>
                <a:cs typeface="Times New Roman" panose="02020603050405020304" pitchFamily="18" charset="0"/>
              </a:rPr>
              <a:t>INTRODUCTION </a:t>
            </a:r>
            <a:r>
              <a:rPr lang="en-US" sz="4400" dirty="0" err="1">
                <a:latin typeface="Times New Roman" panose="02020603050405020304" pitchFamily="18" charset="0"/>
                <a:cs typeface="Times New Roman" panose="02020603050405020304" pitchFamily="18" charset="0"/>
              </a:rPr>
              <a:t>c</a:t>
            </a:r>
            <a:r>
              <a:rPr lang="en-US" sz="4400" dirty="0" err="1" smtClean="0">
                <a:latin typeface="Times New Roman" panose="02020603050405020304" pitchFamily="18" charset="0"/>
                <a:cs typeface="Times New Roman" panose="02020603050405020304" pitchFamily="18" charset="0"/>
              </a:rPr>
              <a:t>onts</a:t>
            </a:r>
            <a:r>
              <a:rPr lang="en-US" sz="4400" dirty="0" smtClean="0">
                <a:latin typeface="Times New Roman" panose="02020603050405020304" pitchFamily="18" charset="0"/>
                <a:cs typeface="Times New Roman" panose="02020603050405020304" pitchFamily="18" charset="0"/>
              </a:rPr>
              <a:t>..</a:t>
            </a:r>
            <a:endParaRPr lang="en-US" sz="4400" dirty="0">
              <a:latin typeface="Times New Roman" panose="02020603050405020304" pitchFamily="18" charset="0"/>
              <a:cs typeface="Times New Roman" panose="02020603050405020304" pitchFamily="18" charset="0"/>
            </a:endParaRPr>
          </a:p>
        </p:txBody>
      </p:sp>
      <p:sp>
        <p:nvSpPr>
          <p:cNvPr id="3" name="TextBox 2"/>
          <p:cNvSpPr txBox="1"/>
          <p:nvPr/>
        </p:nvSpPr>
        <p:spPr>
          <a:xfrm>
            <a:off x="1003300" y="1866900"/>
            <a:ext cx="10337800" cy="4832092"/>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marL="285750" indent="-285750" algn="just">
              <a:buFont typeface="Arial" panose="020B0604020202020204" pitchFamily="34" charset="0"/>
              <a:buChar char="•"/>
            </a:pPr>
            <a:r>
              <a:rPr lang="en-US" sz="2800" dirty="0">
                <a:cs typeface="Times New Roman" panose="02020603050405020304" pitchFamily="18" charset="0"/>
              </a:rPr>
              <a:t>This process is largely considered to be safer than fingerprint recognition, as it cannot be replicated or fooled since the pattern is hidden from view. Finger vein recognition is also known as vein matching or vascular technology.</a:t>
            </a:r>
          </a:p>
          <a:p>
            <a:pPr algn="just"/>
            <a:endParaRPr lang="en-US" sz="2800" dirty="0" smtClean="0"/>
          </a:p>
          <a:p>
            <a:pPr marL="457200" indent="-457200" algn="just">
              <a:lnSpc>
                <a:spcPct val="150000"/>
              </a:lnSpc>
              <a:buFont typeface="Wingdings" panose="05000000000000000000" pitchFamily="2" charset="2"/>
              <a:buChar char="§"/>
            </a:pPr>
            <a:r>
              <a:rPr lang="en-US" sz="2800" dirty="0"/>
              <a:t>It is a fairly recent technological advance in the field of biometrics that is being applied to different fields such as medical, financial, law enforcement facilities and other applications where high levels of security or privacy is very important.</a:t>
            </a:r>
          </a:p>
        </p:txBody>
      </p:sp>
    </p:spTree>
    <p:extLst>
      <p:ext uri="{BB962C8B-B14F-4D97-AF65-F5344CB8AC3E}">
        <p14:creationId xmlns:p14="http://schemas.microsoft.com/office/powerpoint/2010/main" val="36891801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19299" y="419100"/>
            <a:ext cx="8064500" cy="584775"/>
          </a:xfrm>
          <a:prstGeom prst="rect">
            <a:avLst/>
          </a:prstGeom>
        </p:spPr>
        <p:style>
          <a:lnRef idx="1">
            <a:schemeClr val="accent2"/>
          </a:lnRef>
          <a:fillRef idx="3">
            <a:schemeClr val="accent2"/>
          </a:fillRef>
          <a:effectRef idx="2">
            <a:schemeClr val="accent2"/>
          </a:effectRef>
          <a:fontRef idx="minor">
            <a:schemeClr val="lt1"/>
          </a:fontRef>
        </p:style>
        <p:txBody>
          <a:bodyPr wrap="square" rtlCol="0">
            <a:spAutoFit/>
          </a:bodyPr>
          <a:lstStyle/>
          <a:p>
            <a:pPr algn="ctr"/>
            <a:r>
              <a:rPr lang="en-US" sz="3200" dirty="0" smtClean="0">
                <a:latin typeface="Times New Roman" panose="02020603050405020304" pitchFamily="18" charset="0"/>
                <a:cs typeface="Times New Roman" panose="02020603050405020304" pitchFamily="18" charset="0"/>
              </a:rPr>
              <a:t>IMAGES AND DIAGRAMS</a:t>
            </a:r>
            <a:endParaRPr lang="en-US" sz="3200" dirty="0">
              <a:latin typeface="Times New Roman" panose="02020603050405020304" pitchFamily="18" charset="0"/>
              <a:cs typeface="Times New Roman" panose="02020603050405020304" pitchFamily="18" charset="0"/>
            </a:endParaRPr>
          </a:p>
        </p:txBody>
      </p:sp>
      <p:pic>
        <p:nvPicPr>
          <p:cNvPr id="3" name="Picture 2"/>
          <p:cNvPicPr/>
          <p:nvPr/>
        </p:nvPicPr>
        <p:blipFill>
          <a:blip r:embed="rId2"/>
          <a:stretch>
            <a:fillRect/>
          </a:stretch>
        </p:blipFill>
        <p:spPr>
          <a:xfrm>
            <a:off x="749300" y="1155700"/>
            <a:ext cx="10693400" cy="5575300"/>
          </a:xfrm>
          <a:prstGeom prst="rect">
            <a:avLst/>
          </a:prstGeom>
        </p:spPr>
      </p:pic>
    </p:spTree>
    <p:extLst>
      <p:ext uri="{BB962C8B-B14F-4D97-AF65-F5344CB8AC3E}">
        <p14:creationId xmlns:p14="http://schemas.microsoft.com/office/powerpoint/2010/main" val="13870520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00200" y="596900"/>
            <a:ext cx="9131300" cy="5080000"/>
          </a:xfrm>
          <a:prstGeom prst="rect">
            <a:avLst/>
          </a:prstGeom>
        </p:spPr>
      </p:pic>
      <p:sp>
        <p:nvSpPr>
          <p:cNvPr id="3" name="TextBox 2"/>
          <p:cNvSpPr txBox="1"/>
          <p:nvPr/>
        </p:nvSpPr>
        <p:spPr>
          <a:xfrm>
            <a:off x="3194050" y="5956300"/>
            <a:ext cx="5943600" cy="400110"/>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en-US" sz="2000" dirty="0" smtClean="0"/>
              <a:t>HOW A FINGER VEIN SCANNER WORKS</a:t>
            </a:r>
            <a:endParaRPr lang="en-US" sz="2000" dirty="0"/>
          </a:p>
        </p:txBody>
      </p:sp>
    </p:spTree>
    <p:extLst>
      <p:ext uri="{BB962C8B-B14F-4D97-AF65-F5344CB8AC3E}">
        <p14:creationId xmlns:p14="http://schemas.microsoft.com/office/powerpoint/2010/main" val="16128561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194050" y="5956300"/>
            <a:ext cx="5943600" cy="400110"/>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en-US" sz="2000" dirty="0" smtClean="0"/>
              <a:t>FINGER-VEIN SCANNER</a:t>
            </a:r>
            <a:endParaRPr lang="en-US" sz="2000" dirty="0"/>
          </a:p>
        </p:txBody>
      </p:sp>
      <p:pic>
        <p:nvPicPr>
          <p:cNvPr id="4" name="Picture 3"/>
          <p:cNvPicPr/>
          <p:nvPr/>
        </p:nvPicPr>
        <p:blipFill>
          <a:blip r:embed="rId2">
            <a:extLst>
              <a:ext uri="{28A0092B-C50C-407E-A947-70E740481C1C}">
                <a14:useLocalDpi xmlns:a14="http://schemas.microsoft.com/office/drawing/2010/main" val="0"/>
              </a:ext>
            </a:extLst>
          </a:blip>
          <a:stretch>
            <a:fillRect/>
          </a:stretch>
        </p:blipFill>
        <p:spPr>
          <a:xfrm>
            <a:off x="1054100" y="444500"/>
            <a:ext cx="10414000" cy="5321300"/>
          </a:xfrm>
          <a:prstGeom prst="rect">
            <a:avLst/>
          </a:prstGeom>
        </p:spPr>
      </p:pic>
    </p:spTree>
    <p:extLst>
      <p:ext uri="{BB962C8B-B14F-4D97-AF65-F5344CB8AC3E}">
        <p14:creationId xmlns:p14="http://schemas.microsoft.com/office/powerpoint/2010/main" val="35449413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65300" y="431800"/>
            <a:ext cx="8191500" cy="769441"/>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en-US" sz="4400" dirty="0" smtClean="0">
                <a:latin typeface="Times New Roman" panose="02020603050405020304" pitchFamily="18" charset="0"/>
                <a:cs typeface="Times New Roman" panose="02020603050405020304" pitchFamily="18" charset="0"/>
              </a:rPr>
              <a:t>BENEFITS</a:t>
            </a:r>
            <a:endParaRPr lang="en-US" sz="4400" dirty="0">
              <a:latin typeface="Times New Roman" panose="02020603050405020304" pitchFamily="18" charset="0"/>
              <a:cs typeface="Times New Roman" panose="02020603050405020304" pitchFamily="18" charset="0"/>
            </a:endParaRPr>
          </a:p>
        </p:txBody>
      </p:sp>
      <p:sp>
        <p:nvSpPr>
          <p:cNvPr id="3" name="TextBox 2"/>
          <p:cNvSpPr txBox="1"/>
          <p:nvPr/>
        </p:nvSpPr>
        <p:spPr>
          <a:xfrm>
            <a:off x="800100" y="1765300"/>
            <a:ext cx="10795000" cy="4435830"/>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marL="457200" lvl="0" indent="-457200">
              <a:lnSpc>
                <a:spcPct val="150000"/>
              </a:lnSpc>
              <a:buFont typeface="Wingdings" panose="05000000000000000000" pitchFamily="2" charset="2"/>
              <a:buChar char="§"/>
            </a:pPr>
            <a:r>
              <a:rPr lang="en-US" sz="3200" dirty="0">
                <a:latin typeface="Times New Roman" panose="02020603050405020304" pitchFamily="18" charset="0"/>
                <a:cs typeface="Times New Roman" panose="02020603050405020304" pitchFamily="18" charset="0"/>
              </a:rPr>
              <a:t>Finger vein patterns are unique to each individual, even among identical twins. </a:t>
            </a:r>
            <a:endParaRPr lang="en-US" sz="3200" dirty="0" smtClean="0">
              <a:latin typeface="Times New Roman" panose="02020603050405020304" pitchFamily="18" charset="0"/>
              <a:cs typeface="Times New Roman" panose="02020603050405020304" pitchFamily="18" charset="0"/>
            </a:endParaRPr>
          </a:p>
          <a:p>
            <a:pPr marL="457200" indent="-457200">
              <a:lnSpc>
                <a:spcPct val="150000"/>
              </a:lnSpc>
              <a:buFont typeface="Wingdings" panose="05000000000000000000" pitchFamily="2" charset="2"/>
              <a:buChar char="§"/>
            </a:pPr>
            <a:r>
              <a:rPr lang="en-US" sz="3200" dirty="0">
                <a:latin typeface="Times New Roman" panose="02020603050405020304" pitchFamily="18" charset="0"/>
                <a:cs typeface="Times New Roman" panose="02020603050405020304" pitchFamily="18" charset="0"/>
              </a:rPr>
              <a:t>Finger veins are less likely to be influenced by changes in the weather or physical condition of the individual</a:t>
            </a:r>
            <a:r>
              <a:rPr lang="en-US" sz="3200" dirty="0" smtClean="0">
                <a:latin typeface="Times New Roman" panose="02020603050405020304" pitchFamily="18" charset="0"/>
                <a:cs typeface="Times New Roman" panose="02020603050405020304" pitchFamily="18" charset="0"/>
              </a:rPr>
              <a:t>.</a:t>
            </a:r>
            <a:endParaRPr lang="en-US" sz="3200" dirty="0">
              <a:latin typeface="Times New Roman" panose="02020603050405020304" pitchFamily="18" charset="0"/>
              <a:cs typeface="Times New Roman" panose="02020603050405020304" pitchFamily="18" charset="0"/>
            </a:endParaRPr>
          </a:p>
          <a:p>
            <a:pPr marL="457200" lvl="0" indent="-457200">
              <a:lnSpc>
                <a:spcPct val="150000"/>
              </a:lnSpc>
              <a:buFont typeface="Arial" panose="020B0604020202020204" pitchFamily="34" charset="0"/>
              <a:buChar char="•"/>
            </a:pPr>
            <a:r>
              <a:rPr lang="en-US" sz="3200" dirty="0" smtClean="0">
                <a:latin typeface="Times New Roman" panose="02020603050405020304" pitchFamily="18" charset="0"/>
                <a:cs typeface="Times New Roman" panose="02020603050405020304" pitchFamily="18" charset="0"/>
              </a:rPr>
              <a:t>Finger </a:t>
            </a:r>
            <a:r>
              <a:rPr lang="en-US" sz="3200" dirty="0">
                <a:latin typeface="Times New Roman" panose="02020603050405020304" pitchFamily="18" charset="0"/>
                <a:cs typeface="Times New Roman" panose="02020603050405020304" pitchFamily="18" charset="0"/>
              </a:rPr>
              <a:t>veins do not leave any trace during the authentication process and so cannot be duplicated</a:t>
            </a:r>
            <a:r>
              <a:rPr lang="en-US" sz="3200" dirty="0" smtClean="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8409864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52600" y="152400"/>
            <a:ext cx="8191500" cy="769441"/>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en-US" sz="4400" dirty="0" smtClean="0">
                <a:latin typeface="Times New Roman" panose="02020603050405020304" pitchFamily="18" charset="0"/>
                <a:cs typeface="Times New Roman" panose="02020603050405020304" pitchFamily="18" charset="0"/>
              </a:rPr>
              <a:t>BENEFITS </a:t>
            </a:r>
            <a:r>
              <a:rPr lang="en-US" sz="4400" dirty="0" err="1" smtClean="0">
                <a:latin typeface="Times New Roman" panose="02020603050405020304" pitchFamily="18" charset="0"/>
                <a:cs typeface="Times New Roman" panose="02020603050405020304" pitchFamily="18" charset="0"/>
              </a:rPr>
              <a:t>conts</a:t>
            </a:r>
            <a:r>
              <a:rPr lang="en-US" sz="4400" dirty="0" smtClean="0">
                <a:latin typeface="Times New Roman" panose="02020603050405020304" pitchFamily="18" charset="0"/>
                <a:cs typeface="Times New Roman" panose="02020603050405020304" pitchFamily="18" charset="0"/>
              </a:rPr>
              <a:t>..</a:t>
            </a:r>
            <a:endParaRPr lang="en-US" sz="4400" dirty="0">
              <a:latin typeface="Times New Roman" panose="02020603050405020304" pitchFamily="18" charset="0"/>
              <a:cs typeface="Times New Roman" panose="02020603050405020304" pitchFamily="18" charset="0"/>
            </a:endParaRPr>
          </a:p>
        </p:txBody>
      </p:sp>
      <p:sp>
        <p:nvSpPr>
          <p:cNvPr id="3" name="TextBox 2"/>
          <p:cNvSpPr txBox="1"/>
          <p:nvPr/>
        </p:nvSpPr>
        <p:spPr>
          <a:xfrm>
            <a:off x="774700" y="1082100"/>
            <a:ext cx="10795000" cy="5262979"/>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marL="457200" lvl="0" indent="-457200">
              <a:lnSpc>
                <a:spcPct val="150000"/>
              </a:lnSpc>
              <a:buFont typeface="Arial" panose="020B0604020202020204" pitchFamily="34" charset="0"/>
              <a:buChar char="•"/>
            </a:pPr>
            <a:r>
              <a:rPr lang="en-US" sz="3200" dirty="0" smtClean="0">
                <a:latin typeface="Times New Roman" panose="02020603050405020304" pitchFamily="18" charset="0"/>
                <a:cs typeface="Times New Roman" panose="02020603050405020304" pitchFamily="18" charset="0"/>
              </a:rPr>
              <a:t>Because </a:t>
            </a:r>
            <a:r>
              <a:rPr lang="en-US" sz="3200" dirty="0">
                <a:latin typeface="Times New Roman" panose="02020603050405020304" pitchFamily="18" charset="0"/>
                <a:cs typeface="Times New Roman" panose="02020603050405020304" pitchFamily="18" charset="0"/>
              </a:rPr>
              <a:t>veins are located inside the body, it is extremely difficult to read or steal. There is little risk of forgery or theft.</a:t>
            </a:r>
          </a:p>
          <a:p>
            <a:pPr marL="285750" lvl="0" indent="-285750">
              <a:lnSpc>
                <a:spcPct val="150000"/>
              </a:lnSpc>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Finger vein patterns remain relatively constant through the adult years so that re-enrollment of the vein pattern will not be required once enrolled.</a:t>
            </a:r>
          </a:p>
          <a:p>
            <a:pPr marL="285750" lvl="0" indent="-285750">
              <a:lnSpc>
                <a:spcPct val="150000"/>
              </a:lnSpc>
              <a:buFont typeface="Arial" panose="020B0604020202020204" pitchFamily="34" charset="0"/>
              <a:buChar char="•"/>
            </a:pPr>
            <a:r>
              <a:rPr lang="en-US" sz="3200" dirty="0" smtClean="0">
                <a:latin typeface="Times New Roman" panose="02020603050405020304" pitchFamily="18" charset="0"/>
                <a:cs typeface="Times New Roman" panose="02020603050405020304" pitchFamily="18" charset="0"/>
              </a:rPr>
              <a:t>Rushes</a:t>
            </a:r>
            <a:r>
              <a:rPr lang="en-US" sz="3200" dirty="0">
                <a:latin typeface="Times New Roman" panose="02020603050405020304" pitchFamily="18" charset="0"/>
                <a:cs typeface="Times New Roman" panose="02020603050405020304" pitchFamily="18" charset="0"/>
              </a:rPr>
              <a:t>, cracked and rough skin do not affect the result of authentication</a:t>
            </a:r>
            <a:r>
              <a:rPr lang="en-US" sz="3200" dirty="0" smtClean="0">
                <a:latin typeface="Times New Roman" panose="02020603050405020304" pitchFamily="18" charset="0"/>
                <a:cs typeface="Times New Roman" panose="02020603050405020304" pitchFamily="18" charset="0"/>
              </a:rPr>
              <a:t>.</a:t>
            </a:r>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020603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27200" y="685800"/>
            <a:ext cx="8839200" cy="769441"/>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ctr"/>
            <a:r>
              <a:rPr lang="en-US" sz="4400" dirty="0" smtClean="0">
                <a:latin typeface="Times New Roman" panose="02020603050405020304" pitchFamily="18" charset="0"/>
                <a:cs typeface="Times New Roman" panose="02020603050405020304" pitchFamily="18" charset="0"/>
              </a:rPr>
              <a:t>SUMMARY</a:t>
            </a:r>
            <a:endParaRPr lang="en-US" sz="4400" dirty="0">
              <a:latin typeface="Times New Roman" panose="02020603050405020304" pitchFamily="18" charset="0"/>
              <a:cs typeface="Times New Roman" panose="02020603050405020304" pitchFamily="18" charset="0"/>
            </a:endParaRPr>
          </a:p>
        </p:txBody>
      </p:sp>
      <p:sp>
        <p:nvSpPr>
          <p:cNvPr id="3" name="TextBox 2"/>
          <p:cNvSpPr txBox="1"/>
          <p:nvPr/>
        </p:nvSpPr>
        <p:spPr>
          <a:xfrm>
            <a:off x="1098550" y="2273300"/>
            <a:ext cx="10096500" cy="3970318"/>
          </a:xfrm>
          <a:prstGeom prst="rect">
            <a:avLst/>
          </a:prstGeom>
        </p:spPr>
        <p:style>
          <a:lnRef idx="0">
            <a:schemeClr val="accent2"/>
          </a:lnRef>
          <a:fillRef idx="3">
            <a:schemeClr val="accent2"/>
          </a:fillRef>
          <a:effectRef idx="3">
            <a:schemeClr val="accent2"/>
          </a:effectRef>
          <a:fontRef idx="minor">
            <a:schemeClr val="lt1"/>
          </a:fontRef>
        </p:style>
        <p:txBody>
          <a:bodyPr wrap="square" rtlCol="0">
            <a:spAutoFit/>
          </a:bodyPr>
          <a:lstStyle/>
          <a:p>
            <a:pPr algn="just"/>
            <a:r>
              <a:rPr lang="en-US" sz="2800" dirty="0"/>
              <a:t>Biometric system is very useful as it employs biology features of an individual. Finger vein features are one of the good biological characteristic that is stable and distinct for everybody. Thus, it can ensure a higher security of the developed system. Compare to other biological traits such as finger mark, finger vein provides more advantages in terms of their uniqueness. Therefore, it strictly disallows frauds and intruders into its system. Finger vein verification verifies an individual’s finger vein by comparing and matching the person’s finger vein with the stored templates. </a:t>
            </a:r>
          </a:p>
        </p:txBody>
      </p:sp>
    </p:spTree>
    <p:extLst>
      <p:ext uri="{BB962C8B-B14F-4D97-AF65-F5344CB8AC3E}">
        <p14:creationId xmlns:p14="http://schemas.microsoft.com/office/powerpoint/2010/main" val="42079070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333</TotalTime>
  <Words>407</Words>
  <Application>Microsoft Office PowerPoint</Application>
  <PresentationFormat>Widescreen</PresentationFormat>
  <Paragraphs>34</Paragraphs>
  <Slides>11</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Nonso</dc:creator>
  <cp:lastModifiedBy>Nonso</cp:lastModifiedBy>
  <cp:revision>26</cp:revision>
  <dcterms:created xsi:type="dcterms:W3CDTF">2019-07-06T22:43:01Z</dcterms:created>
  <dcterms:modified xsi:type="dcterms:W3CDTF">2019-07-16T02:36:41Z</dcterms:modified>
</cp:coreProperties>
</file>

<file path=docProps/thumbnail.jpeg>
</file>